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56" r:id="rId8"/>
    <p:sldId id="257" r:id="rId9"/>
    <p:sldId id="258" r:id="rId10"/>
    <p:sldId id="259" r:id="rId11"/>
    <p:sldId id="261" r:id="rId12"/>
    <p:sldId id="262" r:id="rId13"/>
    <p:sldId id="263" r:id="rId14"/>
    <p:sldId id="265" r:id="rId15"/>
    <p:sldId id="266" r:id="rId16"/>
    <p:sldId id="267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chi Wange" initials="RW" lastIdx="1" clrIdx="0">
    <p:extLst>
      <p:ext uri="{19B8F6BF-5375-455C-9EA6-DF929625EA0E}">
        <p15:presenceInfo xmlns:p15="http://schemas.microsoft.com/office/powerpoint/2012/main" userId="d17fd5bc8929be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46ECC4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8-31T16:55:48.35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4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536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337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788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835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04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971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573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7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78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3563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4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10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704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90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45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520D62E-CD34-4B6B-8888-584CCE07F34B}" type="datetimeFigureOut">
              <a:rPr lang="en-IN" smtClean="0"/>
              <a:t>31-08-2025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AA4852D-049C-45E9-870D-95FB2DEC7C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360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6.tmp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9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2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m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3C06D2-5801-460F-AF88-290E1D272CB9}"/>
              </a:ext>
            </a:extLst>
          </p:cNvPr>
          <p:cNvSpPr txBox="1"/>
          <p:nvPr/>
        </p:nvSpPr>
        <p:spPr>
          <a:xfrm>
            <a:off x="9153508" y="6400866"/>
            <a:ext cx="314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Presented by  : Ruchi Wange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6DF81E-DE1B-4A47-AE91-53177365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A2CC11-1F95-4C04-AE00-D32307A6E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8B0516-59F3-48FE-835F-B01DD9D4E8EE}"/>
              </a:ext>
            </a:extLst>
          </p:cNvPr>
          <p:cNvSpPr txBox="1"/>
          <p:nvPr/>
        </p:nvSpPr>
        <p:spPr>
          <a:xfrm>
            <a:off x="9153508" y="87802"/>
            <a:ext cx="314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Presented by : Ruchi Wange</a:t>
            </a:r>
          </a:p>
        </p:txBody>
      </p:sp>
    </p:spTree>
    <p:extLst>
      <p:ext uri="{BB962C8B-B14F-4D97-AF65-F5344CB8AC3E}">
        <p14:creationId xmlns:p14="http://schemas.microsoft.com/office/powerpoint/2010/main" val="957622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9BB50-BE44-41F2-82D6-2FFA4A5A9AB8}"/>
              </a:ext>
            </a:extLst>
          </p:cNvPr>
          <p:cNvSpPr txBox="1"/>
          <p:nvPr/>
        </p:nvSpPr>
        <p:spPr>
          <a:xfrm>
            <a:off x="322729" y="89647"/>
            <a:ext cx="9592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4 :</a:t>
            </a:r>
            <a:endParaRPr lang="en-GB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Follow-up: 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Which segment had the most increase in unique products in 2021 vs 2020? The final output contains these fields, segment product_count_2020 product_count_2021 difference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4812A-C1CB-4A0F-9913-242A06791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2" y="2012419"/>
            <a:ext cx="5212532" cy="4313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B3B62-0D8F-4FBD-BDDD-8D88B83F5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02" y="2012418"/>
            <a:ext cx="4101298" cy="1416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BFCB7C-A0B2-4B41-BC20-2CDA1870C855}"/>
              </a:ext>
            </a:extLst>
          </p:cNvPr>
          <p:cNvSpPr txBox="1"/>
          <p:nvPr/>
        </p:nvSpPr>
        <p:spPr>
          <a:xfrm>
            <a:off x="504486" y="1562403"/>
            <a:ext cx="137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42E79-7163-4DCF-94B3-DA622339C9A2}"/>
              </a:ext>
            </a:extLst>
          </p:cNvPr>
          <p:cNvSpPr txBox="1"/>
          <p:nvPr/>
        </p:nvSpPr>
        <p:spPr>
          <a:xfrm>
            <a:off x="6799784" y="1562403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8D7F4-7040-4CA4-9EA7-CD3BF30C70E4}"/>
              </a:ext>
            </a:extLst>
          </p:cNvPr>
          <p:cNvSpPr txBox="1"/>
          <p:nvPr/>
        </p:nvSpPr>
        <p:spPr>
          <a:xfrm>
            <a:off x="6871502" y="3712978"/>
            <a:ext cx="89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A0F6FC-7E8F-451C-A8EF-45466DD1C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6" y="4169066"/>
            <a:ext cx="3970364" cy="1851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31FB3-26C8-4AEA-A304-C8E501B9C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5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BFBF3-2840-4452-A5ED-BCC59A30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82" y="1931735"/>
            <a:ext cx="4738718" cy="10802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957303-E508-4493-871E-D7E25F41A249}"/>
              </a:ext>
            </a:extLst>
          </p:cNvPr>
          <p:cNvSpPr/>
          <p:nvPr/>
        </p:nvSpPr>
        <p:spPr>
          <a:xfrm>
            <a:off x="215153" y="94650"/>
            <a:ext cx="9681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5 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the products that have the highest and lowest manufacturing costs. The final output should contain these fields,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product_code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product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manufacturing_cost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F675E-6A90-4F02-9E17-33DA40CCD470}"/>
              </a:ext>
            </a:extLst>
          </p:cNvPr>
          <p:cNvSpPr txBox="1"/>
          <p:nvPr/>
        </p:nvSpPr>
        <p:spPr>
          <a:xfrm>
            <a:off x="678337" y="1356905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315EC-E782-48AF-BA04-A7F37226872A}"/>
              </a:ext>
            </a:extLst>
          </p:cNvPr>
          <p:cNvSpPr txBox="1"/>
          <p:nvPr/>
        </p:nvSpPr>
        <p:spPr>
          <a:xfrm>
            <a:off x="6418729" y="1242638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99BA5-E7DF-456E-B35A-2A648C26C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1735"/>
            <a:ext cx="5534836" cy="234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10EF6-4CE1-42AC-9FD0-883E1EF9C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92" y="3975572"/>
            <a:ext cx="5395428" cy="1165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E308D4-5852-428A-A122-B13867FE73A4}"/>
              </a:ext>
            </a:extLst>
          </p:cNvPr>
          <p:cNvSpPr txBox="1"/>
          <p:nvPr/>
        </p:nvSpPr>
        <p:spPr>
          <a:xfrm>
            <a:off x="6481483" y="3522854"/>
            <a:ext cx="101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2E7561-A9B8-41DD-9F45-0D4EA144C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9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D214F3-DB67-4B47-A7C6-B11DB740F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80" y="2718770"/>
            <a:ext cx="3223539" cy="13422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12A409-DB1F-405F-8B89-5157507A834F}"/>
              </a:ext>
            </a:extLst>
          </p:cNvPr>
          <p:cNvSpPr/>
          <p:nvPr/>
        </p:nvSpPr>
        <p:spPr>
          <a:xfrm>
            <a:off x="183733" y="171254"/>
            <a:ext cx="11049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6: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 a report which contains the top 5 customers who received an average high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pre_invoice_discount_pct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the fiscal year 2021 and in the Indian market. The final output contains these fields,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customer_code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customer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average_discount_percentage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8272DD-2C86-4A11-A905-3E2AFB734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31" y="2665018"/>
            <a:ext cx="3397614" cy="3119719"/>
          </a:xfrm>
          <a:prstGeom prst="rect">
            <a:avLst/>
          </a:prstGeom>
          <a:solidFill>
            <a:schemeClr val="accent4">
              <a:lumMod val="20000"/>
              <a:lumOff val="80000"/>
              <a:alpha val="1961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252BC-8B34-4CFD-BC80-D0B05561EB30}"/>
              </a:ext>
            </a:extLst>
          </p:cNvPr>
          <p:cNvSpPr txBox="1"/>
          <p:nvPr/>
        </p:nvSpPr>
        <p:spPr>
          <a:xfrm>
            <a:off x="741090" y="1907511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D266A-2944-4697-B7B9-758B4C96C258}"/>
              </a:ext>
            </a:extLst>
          </p:cNvPr>
          <p:cNvSpPr txBox="1"/>
          <p:nvPr/>
        </p:nvSpPr>
        <p:spPr>
          <a:xfrm>
            <a:off x="8148968" y="2141407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D54D8-9F2E-454C-BA5B-3F7B47B5157B}"/>
              </a:ext>
            </a:extLst>
          </p:cNvPr>
          <p:cNvSpPr txBox="1"/>
          <p:nvPr/>
        </p:nvSpPr>
        <p:spPr>
          <a:xfrm>
            <a:off x="4388279" y="2266721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C3BB8-2252-4C2C-BC70-04EE17572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2" y="2510739"/>
            <a:ext cx="4096871" cy="2423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EB1E4-5CE6-4967-920C-345A9B37C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9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2927BF-8130-4823-A11D-85B290122068}"/>
              </a:ext>
            </a:extLst>
          </p:cNvPr>
          <p:cNvSpPr/>
          <p:nvPr/>
        </p:nvSpPr>
        <p:spPr>
          <a:xfrm>
            <a:off x="64966" y="32160"/>
            <a:ext cx="109369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7 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the complete report of the Gross sales amount for the customer “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Atliq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Exclusive” for each month . This analysis helps to get an idea of low and high-performing months and take strategic decisions. The final report contains these columns: Month Year Gross sales Amount 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64177-BF86-4579-9071-633F6CE8E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69" y="2051460"/>
            <a:ext cx="2165031" cy="4099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7B907-9634-48A6-B54E-47DD5CD4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44" y="2109071"/>
            <a:ext cx="5100918" cy="3441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BB13E-8339-47D1-A75A-16F887D65293}"/>
              </a:ext>
            </a:extLst>
          </p:cNvPr>
          <p:cNvSpPr txBox="1"/>
          <p:nvPr/>
        </p:nvSpPr>
        <p:spPr>
          <a:xfrm>
            <a:off x="0" y="1590127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E6C11-6E2B-4BED-AA27-CD74D245544B}"/>
              </a:ext>
            </a:extLst>
          </p:cNvPr>
          <p:cNvSpPr txBox="1"/>
          <p:nvPr/>
        </p:nvSpPr>
        <p:spPr>
          <a:xfrm>
            <a:off x="4137267" y="1572307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75E5E3-3F09-4323-86F5-6A31EA472CBD}"/>
              </a:ext>
            </a:extLst>
          </p:cNvPr>
          <p:cNvSpPr txBox="1"/>
          <p:nvPr/>
        </p:nvSpPr>
        <p:spPr>
          <a:xfrm>
            <a:off x="6790821" y="1596197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892BA-5543-48A5-8EB7-AC75CEBF0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6" y="2190144"/>
            <a:ext cx="3810000" cy="3488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6DDFC-A30B-492E-AA3D-294E909B1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54771D-799D-4C7E-BC1C-CE87BE69BCF8}"/>
              </a:ext>
            </a:extLst>
          </p:cNvPr>
          <p:cNvSpPr/>
          <p:nvPr/>
        </p:nvSpPr>
        <p:spPr>
          <a:xfrm>
            <a:off x="117199" y="0"/>
            <a:ext cx="115375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8: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which quarter of 2020, got the maximum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total_sold_quantity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The final output contains these fields sorted by the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total_sold_quantity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Quarter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total_sold_quantity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9EC9A-47A1-4E02-8AC4-2B7EB834A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96" y="2951818"/>
            <a:ext cx="2423460" cy="1335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B0D23-A59B-4F2F-AD8F-F2F5C1EB3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67" y="2626076"/>
            <a:ext cx="3512797" cy="3322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CAF59-1777-49D9-B06C-1CD0B89E6683}"/>
              </a:ext>
            </a:extLst>
          </p:cNvPr>
          <p:cNvSpPr txBox="1"/>
          <p:nvPr/>
        </p:nvSpPr>
        <p:spPr>
          <a:xfrm>
            <a:off x="206187" y="1595660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9DE54-5AC1-4437-A9BE-E87AFC1D6D0C}"/>
              </a:ext>
            </a:extLst>
          </p:cNvPr>
          <p:cNvSpPr txBox="1"/>
          <p:nvPr/>
        </p:nvSpPr>
        <p:spPr>
          <a:xfrm>
            <a:off x="5122037" y="2441410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49EDD-A2DB-402D-9B41-E65734761AF9}"/>
              </a:ext>
            </a:extLst>
          </p:cNvPr>
          <p:cNvSpPr txBox="1"/>
          <p:nvPr/>
        </p:nvSpPr>
        <p:spPr>
          <a:xfrm>
            <a:off x="8131097" y="2177266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6542D-C8F3-466D-B329-B972C8474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35" y="2062504"/>
            <a:ext cx="3947502" cy="3886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2B91B-14C7-4B2C-8DC1-464369E1A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15B42-F5F7-4E17-BF54-769F50E014B6}"/>
              </a:ext>
            </a:extLst>
          </p:cNvPr>
          <p:cNvSpPr/>
          <p:nvPr/>
        </p:nvSpPr>
        <p:spPr>
          <a:xfrm>
            <a:off x="161364" y="112530"/>
            <a:ext cx="116541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9: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channel helped to bring more gross sales in the fiscal year 2021 and the percentage of contribution? The final output contains these fields, channel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gross_sales_mln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percentage 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C9D34-0A50-4142-BE5B-9CD78008E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70" y="4014720"/>
            <a:ext cx="3756211" cy="2552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5D181-45C0-475E-92AF-A77137713D13}"/>
              </a:ext>
            </a:extLst>
          </p:cNvPr>
          <p:cNvSpPr txBox="1"/>
          <p:nvPr/>
        </p:nvSpPr>
        <p:spPr>
          <a:xfrm>
            <a:off x="89646" y="1385743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2BFDD-9F8C-44C6-AB09-6FCA9E228E6E}"/>
              </a:ext>
            </a:extLst>
          </p:cNvPr>
          <p:cNvSpPr txBox="1"/>
          <p:nvPr/>
        </p:nvSpPr>
        <p:spPr>
          <a:xfrm>
            <a:off x="7472137" y="1385743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62216-AB34-4513-8979-C8D9C3DE267B}"/>
              </a:ext>
            </a:extLst>
          </p:cNvPr>
          <p:cNvSpPr txBox="1"/>
          <p:nvPr/>
        </p:nvSpPr>
        <p:spPr>
          <a:xfrm>
            <a:off x="7938302" y="3622817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4A5AC-E209-42FC-A9FD-CCF8F0095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" y="1879406"/>
            <a:ext cx="5989839" cy="4419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674D34-9B8D-4557-970A-A0E85A447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96767"/>
            <a:ext cx="637044" cy="623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5A7DA-34FE-460A-8E32-C3CA9BE3E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07" y="1925001"/>
            <a:ext cx="3031299" cy="9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3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EBD92E-8376-4FDE-99E8-208D222D1425}"/>
              </a:ext>
            </a:extLst>
          </p:cNvPr>
          <p:cNvSpPr/>
          <p:nvPr/>
        </p:nvSpPr>
        <p:spPr>
          <a:xfrm>
            <a:off x="179294" y="84498"/>
            <a:ext cx="11170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10 : 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Get the Top 3 products in each division that have a high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total_sold_quantity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the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fiscal_year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2021? The final output contains these fields, division  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product_code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,product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total_sold_quantity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rank_order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BC08E-4FAD-4FDC-BA25-6CBBF636A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36" y="1607884"/>
            <a:ext cx="4816257" cy="169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C8ABB-2F51-4056-ABE9-A04810E3B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1541871"/>
            <a:ext cx="4480948" cy="407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302C95-9E54-4312-BC3D-1A8ACFD29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61" y="4020815"/>
            <a:ext cx="2949196" cy="192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C4781-E0AF-4F51-9550-7A5D6E0ED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94" y="4008467"/>
            <a:ext cx="2788808" cy="1928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8EA57-78EE-4B5F-9F98-84A8E64E82F5}"/>
              </a:ext>
            </a:extLst>
          </p:cNvPr>
          <p:cNvSpPr txBox="1"/>
          <p:nvPr/>
        </p:nvSpPr>
        <p:spPr>
          <a:xfrm>
            <a:off x="98612" y="1052521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B6844-0D2B-4AF2-8011-CC6661C04377}"/>
              </a:ext>
            </a:extLst>
          </p:cNvPr>
          <p:cNvSpPr txBox="1"/>
          <p:nvPr/>
        </p:nvSpPr>
        <p:spPr>
          <a:xfrm>
            <a:off x="5311589" y="1128617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FEB58-F036-4353-8339-B816AC9379B2}"/>
              </a:ext>
            </a:extLst>
          </p:cNvPr>
          <p:cNvSpPr txBox="1"/>
          <p:nvPr/>
        </p:nvSpPr>
        <p:spPr>
          <a:xfrm>
            <a:off x="5398322" y="3563547"/>
            <a:ext cx="121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 1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608022-E337-4C52-A66D-E32EC61FF62D}"/>
              </a:ext>
            </a:extLst>
          </p:cNvPr>
          <p:cNvSpPr txBox="1"/>
          <p:nvPr/>
        </p:nvSpPr>
        <p:spPr>
          <a:xfrm>
            <a:off x="8496328" y="3581342"/>
            <a:ext cx="136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 2 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B39901-5E82-4727-B5EE-37702D0A27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0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C4ACF9-AA53-4FEA-A780-3E903466124C}"/>
              </a:ext>
            </a:extLst>
          </p:cNvPr>
          <p:cNvSpPr/>
          <p:nvPr/>
        </p:nvSpPr>
        <p:spPr>
          <a:xfrm>
            <a:off x="3442447" y="2373974"/>
            <a:ext cx="5631192" cy="170329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accent1"/>
                </a:solidFill>
              </a:rPr>
              <a:t>THANK YOU!!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3BAA31-C1F6-4BC0-977F-FB1A3485D4F6}"/>
              </a:ext>
            </a:extLst>
          </p:cNvPr>
          <p:cNvSpPr txBox="1"/>
          <p:nvPr/>
        </p:nvSpPr>
        <p:spPr>
          <a:xfrm>
            <a:off x="9153508" y="87802"/>
            <a:ext cx="3140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Presented by : Ruchi Wange</a:t>
            </a:r>
          </a:p>
        </p:txBody>
      </p:sp>
    </p:spTree>
    <p:extLst>
      <p:ext uri="{BB962C8B-B14F-4D97-AF65-F5344CB8AC3E}">
        <p14:creationId xmlns:p14="http://schemas.microsoft.com/office/powerpoint/2010/main" val="27143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31454E-3DC5-47EA-AC4F-AF13E555E0F8}"/>
              </a:ext>
            </a:extLst>
          </p:cNvPr>
          <p:cNvSpPr/>
          <p:nvPr/>
        </p:nvSpPr>
        <p:spPr>
          <a:xfrm>
            <a:off x="628074" y="788888"/>
            <a:ext cx="117209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highlight>
                  <a:srgbClr val="808080"/>
                </a:highlight>
              </a:rPr>
              <a:t>Role of Ad Hoc Consumer Insights:</a:t>
            </a:r>
          </a:p>
          <a:p>
            <a:endParaRPr lang="en-GB" sz="1600" b="1" dirty="0"/>
          </a:p>
          <a:p>
            <a:r>
              <a:rPr lang="en-GB" sz="1600" b="1" dirty="0"/>
              <a:t>🔹 Key Roles </a:t>
            </a:r>
          </a:p>
          <a:p>
            <a:endParaRPr lang="en-GB" sz="16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Quick Decision Making</a:t>
            </a:r>
            <a:r>
              <a:rPr lang="en-GB" sz="1600" dirty="0">
                <a:latin typeface="Candara Light" panose="020E0502030303020204" pitchFamily="34" charset="0"/>
              </a:rPr>
              <a:t> – Provides immediate answers to urgent business questions.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Targeted Problem Solving</a:t>
            </a:r>
            <a:r>
              <a:rPr lang="en-GB" sz="1600" dirty="0">
                <a:latin typeface="Candara Light" panose="020E0502030303020204" pitchFamily="34" charset="0"/>
              </a:rPr>
              <a:t> – Focuses on specific issues (e.g., campaign or product feature feedback).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Consumer Behaviour Understanding</a:t>
            </a:r>
            <a:r>
              <a:rPr lang="en-GB" sz="1600" dirty="0">
                <a:latin typeface="Candara Light" panose="020E0502030303020204" pitchFamily="34" charset="0"/>
              </a:rPr>
              <a:t> – Captures real-time shifts in customer preferences &amp; attitudes.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Campaign Evaluation</a:t>
            </a:r>
            <a:r>
              <a:rPr lang="en-GB" sz="1600" dirty="0">
                <a:latin typeface="Candara Light" panose="020E0502030303020204" pitchFamily="34" charset="0"/>
              </a:rPr>
              <a:t> – Measures the effectiveness of promotions, ads, or product launches.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Flexibility &amp; Customization</a:t>
            </a:r>
            <a:r>
              <a:rPr lang="en-GB" sz="1600" dirty="0">
                <a:latin typeface="Candara Light" panose="020E0502030303020204" pitchFamily="34" charset="0"/>
              </a:rPr>
              <a:t> – Research tailored to unique business needs and niche segments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Risk Reduction</a:t>
            </a:r>
            <a:r>
              <a:rPr lang="en-GB" sz="1600" dirty="0">
                <a:latin typeface="Candara Light" panose="020E0502030303020204" pitchFamily="34" charset="0"/>
              </a:rPr>
              <a:t> – Tests consumer response before large-scale investments.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b="1" dirty="0">
                <a:latin typeface="Candara Light" panose="020E0502030303020204" pitchFamily="34" charset="0"/>
              </a:rPr>
              <a:t>Competitive Edge</a:t>
            </a:r>
            <a:r>
              <a:rPr lang="en-GB" sz="1600" dirty="0">
                <a:latin typeface="Candara Light" panose="020E0502030303020204" pitchFamily="34" charset="0"/>
              </a:rPr>
              <a:t> – Enables faster response to market trends than competitors.</a:t>
            </a:r>
          </a:p>
          <a:p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AD83B-56D2-445E-8986-63AF033BA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2D241B-8FF7-4A22-9555-A338082684A9}"/>
              </a:ext>
            </a:extLst>
          </p:cNvPr>
          <p:cNvSpPr/>
          <p:nvPr/>
        </p:nvSpPr>
        <p:spPr>
          <a:xfrm>
            <a:off x="840509" y="677361"/>
            <a:ext cx="822036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highlight>
                  <a:srgbClr val="808080"/>
                </a:highlight>
              </a:rPr>
              <a:t>Methodologies and Tools:</a:t>
            </a:r>
          </a:p>
          <a:p>
            <a:endParaRPr lang="en-IN" sz="1600" b="1" dirty="0">
              <a:highlight>
                <a:srgbClr val="80808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Online Surveys &amp; Polls</a:t>
            </a:r>
            <a:r>
              <a:rPr lang="en-IN" sz="1600" dirty="0">
                <a:latin typeface="Candara Light" panose="020E0502030303020204" pitchFamily="34" charset="0"/>
              </a:rPr>
              <a:t> – Quick, scalable feedback collection.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Focus Groups / Interviews</a:t>
            </a:r>
            <a:r>
              <a:rPr lang="en-IN" sz="1600" dirty="0">
                <a:latin typeface="Candara Light" panose="020E0502030303020204" pitchFamily="34" charset="0"/>
              </a:rPr>
              <a:t> – In-depth understanding of consumer opinions.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Social Media Listening</a:t>
            </a:r>
            <a:r>
              <a:rPr lang="en-IN" sz="1600" dirty="0">
                <a:latin typeface="Candara Light" panose="020E0502030303020204" pitchFamily="34" charset="0"/>
              </a:rPr>
              <a:t> – Tracking conversations, sentiment &amp; trends.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A/B Testing</a:t>
            </a:r>
            <a:r>
              <a:rPr lang="en-IN" sz="1600" dirty="0">
                <a:latin typeface="Candara Light" panose="020E0502030303020204" pitchFamily="34" charset="0"/>
              </a:rPr>
              <a:t> – Comparing variations to see what works best.</a:t>
            </a:r>
          </a:p>
          <a:p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Customer Feedback Forms</a:t>
            </a:r>
            <a:r>
              <a:rPr lang="en-IN" sz="1600" dirty="0">
                <a:latin typeface="Candara Light" panose="020E0502030303020204" pitchFamily="34" charset="0"/>
              </a:rPr>
              <a:t> – Direct input from users at touchpoints.</a:t>
            </a:r>
          </a:p>
          <a:p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Analytics Dashboards</a:t>
            </a:r>
            <a:r>
              <a:rPr lang="en-IN" sz="1600" dirty="0">
                <a:latin typeface="Candara Light" panose="020E0502030303020204" pitchFamily="34" charset="0"/>
              </a:rPr>
              <a:t> – Real-time insights from sales, web &amp; app data.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Mobile Research Apps</a:t>
            </a:r>
            <a:r>
              <a:rPr lang="en-IN" sz="1600" dirty="0">
                <a:latin typeface="Candara Light" panose="020E0502030303020204" pitchFamily="34" charset="0"/>
              </a:rPr>
              <a:t> – Instant feedback through consumer devices.</a:t>
            </a:r>
          </a:p>
          <a:p>
            <a:endParaRPr lang="en-IN" sz="1600" dirty="0">
              <a:latin typeface="Candara Light" panose="020E0502030303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Candara Light" panose="020E0502030303020204" pitchFamily="34" charset="0"/>
              </a:rPr>
              <a:t>Observation / Field Studies</a:t>
            </a:r>
            <a:r>
              <a:rPr lang="en-IN" sz="1600" dirty="0">
                <a:latin typeface="Candara Light" panose="020E0502030303020204" pitchFamily="34" charset="0"/>
              </a:rPr>
              <a:t> – Spotting actual consumer </a:t>
            </a:r>
            <a:r>
              <a:rPr lang="en-IN" sz="1600" dirty="0" err="1">
                <a:latin typeface="Candara Light" panose="020E0502030303020204" pitchFamily="34" charset="0"/>
              </a:rPr>
              <a:t>behavior</a:t>
            </a:r>
            <a:r>
              <a:rPr lang="en-IN" sz="1600" dirty="0">
                <a:latin typeface="Candara Light" panose="020E050203030302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FD6AE-E567-4A5F-97F8-3911ED9D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6DDBE2-3433-47D3-8943-0C8436A7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9" y="1430255"/>
            <a:ext cx="6539315" cy="4764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0599B-DFE4-4543-B37C-2EE5CD5F9F70}"/>
              </a:ext>
            </a:extLst>
          </p:cNvPr>
          <p:cNvSpPr txBox="1"/>
          <p:nvPr/>
        </p:nvSpPr>
        <p:spPr>
          <a:xfrm>
            <a:off x="3765177" y="577417"/>
            <a:ext cx="4446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Input Data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DE71-630B-4DAB-82A8-13215314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3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08A4D-A647-473B-AF3C-31EE8DF8DE67}"/>
              </a:ext>
            </a:extLst>
          </p:cNvPr>
          <p:cNvSpPr/>
          <p:nvPr/>
        </p:nvSpPr>
        <p:spPr>
          <a:xfrm>
            <a:off x="744071" y="497210"/>
            <a:ext cx="94488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highlight>
                  <a:srgbClr val="808080"/>
                </a:highlight>
                <a:ea typeface="Segoe UI Black" panose="020B0A02040204020203" pitchFamily="34" charset="0"/>
              </a:rPr>
              <a:t>🎯 Project Objectives – Ad Hoc Consumer Insights</a:t>
            </a:r>
          </a:p>
          <a:p>
            <a:endParaRPr lang="en-GB" b="1" dirty="0">
              <a:highlight>
                <a:srgbClr val="808080"/>
              </a:highlight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Understand Business Context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Gain insights into consumer perception and purchasing behaviour of </a:t>
            </a:r>
            <a:r>
              <a:rPr lang="en-GB" sz="1600" dirty="0" err="1">
                <a:latin typeface="Candara Light" panose="020E0502030303020204" pitchFamily="34" charset="0"/>
              </a:rPr>
              <a:t>AtliQ</a:t>
            </a:r>
            <a:r>
              <a:rPr lang="en-GB" sz="1600" dirty="0">
                <a:latin typeface="Candara Light" panose="020E0502030303020204" pitchFamily="34" charset="0"/>
              </a:rPr>
              <a:t> Hardware products.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Solve a Specific Business Challenge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Provide targeted, ad hoc analysis as proposed in the project challenge designed by Tony Sharma.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Generate Actionable Insights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Deliver quick, data-driven recommendations to support </a:t>
            </a:r>
            <a:r>
              <a:rPr lang="en-GB" sz="1600" dirty="0" err="1">
                <a:latin typeface="Candara Light" panose="020E0502030303020204" pitchFamily="34" charset="0"/>
              </a:rPr>
              <a:t>AtliQ</a:t>
            </a:r>
            <a:r>
              <a:rPr lang="en-GB" sz="1600" dirty="0">
                <a:latin typeface="Candara Light" panose="020E0502030303020204" pitchFamily="34" charset="0"/>
              </a:rPr>
              <a:t> Hardware’s strategic decisions.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Evaluate Consumer Preferences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Identify key drivers influencing product adoption, satisfaction, and loyalty.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Support Marketing &amp; Sales Teams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Enable evidence-based decisions for campaign effectiveness, pricing, and product positioning.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Develop Analytical Skills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Apply data analytics concepts from the course to a real-world business scenario.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b="1" dirty="0">
                <a:latin typeface="Candara Light" panose="020E0502030303020204" pitchFamily="34" charset="0"/>
              </a:rPr>
              <a:t>Bridge Learning &amp; Practice</a:t>
            </a:r>
            <a:br>
              <a:rPr lang="en-GB" sz="1600" dirty="0">
                <a:latin typeface="Candara Light" panose="020E0502030303020204" pitchFamily="34" charset="0"/>
              </a:rPr>
            </a:br>
            <a:r>
              <a:rPr lang="en-GB" sz="1600" dirty="0">
                <a:latin typeface="Candara Light" panose="020E0502030303020204" pitchFamily="34" charset="0"/>
              </a:rPr>
              <a:t>Translate classroom learning into a practical project aligned with industry challenges.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B12E4-BA0E-48AF-B77E-EE003A9EA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6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F0B6D2-A36A-465E-8F52-CC28B6ED951C}"/>
              </a:ext>
            </a:extLst>
          </p:cNvPr>
          <p:cNvSpPr/>
          <p:nvPr/>
        </p:nvSpPr>
        <p:spPr>
          <a:xfrm>
            <a:off x="645458" y="306632"/>
            <a:ext cx="802341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highlight>
                  <a:srgbClr val="808080"/>
                </a:highlight>
              </a:rPr>
              <a:t>🚀 Project Deliverables: </a:t>
            </a:r>
          </a:p>
          <a:p>
            <a:endParaRPr lang="en-IN" sz="1600" b="1" dirty="0">
              <a:highlight>
                <a:srgbClr val="808080"/>
              </a:highlight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andara Light" panose="020E0502030303020204" pitchFamily="34" charset="0"/>
              </a:rPr>
              <a:t>Addressed </a:t>
            </a:r>
            <a:r>
              <a:rPr lang="en-IN" sz="1600" b="1" dirty="0">
                <a:latin typeface="Candara Light" panose="020E0502030303020204" pitchFamily="34" charset="0"/>
              </a:rPr>
              <a:t>10 Ad Hoc Client Requests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Candara Light" panose="020E0502030303020204" pitchFamily="34" charset="0"/>
              </a:rPr>
              <a:t>SQL Queries</a:t>
            </a:r>
            <a:r>
              <a:rPr lang="en-IN" sz="1600" dirty="0">
                <a:latin typeface="Candara Light" panose="020E0502030303020204" pitchFamily="34" charset="0"/>
              </a:rPr>
              <a:t> → Extracted &amp; prepared business data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Candara Light" panose="020E0502030303020204" pitchFamily="34" charset="0"/>
              </a:rPr>
              <a:t>Visualizations</a:t>
            </a:r>
            <a:r>
              <a:rPr lang="en-IN" sz="1600" dirty="0">
                <a:latin typeface="Candara Light" panose="020E0502030303020204" pitchFamily="34" charset="0"/>
              </a:rPr>
              <a:t> → Built clear, interactive dashboards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b="1" dirty="0">
                <a:latin typeface="Candara Light" panose="020E0502030303020204" pitchFamily="34" charset="0"/>
              </a:rPr>
              <a:t>Insights</a:t>
            </a:r>
            <a:r>
              <a:rPr lang="en-IN" sz="1600" dirty="0">
                <a:latin typeface="Candara Light" panose="020E0502030303020204" pitchFamily="34" charset="0"/>
              </a:rPr>
              <a:t> → Converted results into actionable recommendations</a:t>
            </a:r>
          </a:p>
          <a:p>
            <a:endParaRPr lang="en-IN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600" dirty="0">
                <a:latin typeface="Candara Light" panose="020E0502030303020204" pitchFamily="34" charset="0"/>
              </a:rPr>
              <a:t>Ensured </a:t>
            </a:r>
            <a:r>
              <a:rPr lang="en-IN" sz="1600" b="1" dirty="0">
                <a:latin typeface="Candara Light" panose="020E0502030303020204" pitchFamily="34" charset="0"/>
              </a:rPr>
              <a:t>data-driven decision support</a:t>
            </a:r>
            <a:r>
              <a:rPr lang="en-IN" sz="1600" dirty="0">
                <a:latin typeface="Candara Light" panose="020E0502030303020204" pitchFamily="34" charset="0"/>
              </a:rPr>
              <a:t> for </a:t>
            </a:r>
            <a:r>
              <a:rPr lang="en-IN" sz="1600" dirty="0" err="1">
                <a:latin typeface="Candara Light" panose="020E0502030303020204" pitchFamily="34" charset="0"/>
              </a:rPr>
              <a:t>AtliQ</a:t>
            </a:r>
            <a:r>
              <a:rPr lang="en-IN" sz="1600" dirty="0">
                <a:latin typeface="Candara Light" panose="020E0502030303020204" pitchFamily="34" charset="0"/>
              </a:rPr>
              <a:t> 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20CB8-8945-4B59-BBD7-7286790ABE47}"/>
              </a:ext>
            </a:extLst>
          </p:cNvPr>
          <p:cNvSpPr/>
          <p:nvPr/>
        </p:nvSpPr>
        <p:spPr>
          <a:xfrm>
            <a:off x="735106" y="3429000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b="1" dirty="0">
                <a:highlight>
                  <a:srgbClr val="808080"/>
                </a:highlight>
              </a:rPr>
              <a:t>Outcome of the Project: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Candara Light" panose="020E0502030303020204" pitchFamily="34" charset="0"/>
              </a:rPr>
              <a:t>Successfully solved </a:t>
            </a:r>
            <a:r>
              <a:rPr lang="en-GB" sz="1600" b="1" dirty="0">
                <a:latin typeface="Candara Light" panose="020E0502030303020204" pitchFamily="34" charset="0"/>
              </a:rPr>
              <a:t>10 business challenges</a:t>
            </a:r>
            <a:r>
              <a:rPr lang="en-GB" sz="1600" dirty="0">
                <a:latin typeface="Candara Light" panose="020E0502030303020204" pitchFamily="34" charset="0"/>
              </a:rPr>
              <a:t> for the client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Candara Light" panose="020E0502030303020204" pitchFamily="34" charset="0"/>
              </a:rPr>
              <a:t>Combined </a:t>
            </a:r>
            <a:r>
              <a:rPr lang="en-GB" sz="1600" b="1" dirty="0">
                <a:latin typeface="Candara Light" panose="020E0502030303020204" pitchFamily="34" charset="0"/>
              </a:rPr>
              <a:t>querying, visualization &amp; insights</a:t>
            </a:r>
            <a:r>
              <a:rPr lang="en-GB" sz="1600" dirty="0">
                <a:latin typeface="Candara Light" panose="020E0502030303020204" pitchFamily="34" charset="0"/>
              </a:rPr>
              <a:t> for end-to-end solutions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Candara Light" panose="020E0502030303020204" pitchFamily="34" charset="0"/>
              </a:rPr>
              <a:t>Delivered </a:t>
            </a:r>
            <a:r>
              <a:rPr lang="en-GB" sz="1600" b="1" dirty="0">
                <a:latin typeface="Candara Light" panose="020E0502030303020204" pitchFamily="34" charset="0"/>
              </a:rPr>
              <a:t>practical, data-backed answers</a:t>
            </a:r>
            <a:r>
              <a:rPr lang="en-GB" sz="1600" dirty="0">
                <a:latin typeface="Candara Light" panose="020E0502030303020204" pitchFamily="34" charset="0"/>
              </a:rPr>
              <a:t> to support management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Candara Light" panose="020E0502030303020204" pitchFamily="34" charset="0"/>
              </a:rPr>
              <a:t>Enhanced understanding of </a:t>
            </a:r>
            <a:r>
              <a:rPr lang="en-GB" sz="1600" b="1" dirty="0">
                <a:latin typeface="Candara Light" panose="020E0502030303020204" pitchFamily="34" charset="0"/>
              </a:rPr>
              <a:t>consumer </a:t>
            </a:r>
            <a:r>
              <a:rPr lang="en-GB" sz="1600" b="1" dirty="0" err="1">
                <a:latin typeface="Candara Light" panose="020E0502030303020204" pitchFamily="34" charset="0"/>
              </a:rPr>
              <a:t>behavior</a:t>
            </a:r>
            <a:r>
              <a:rPr lang="en-GB" sz="1600" b="1" dirty="0">
                <a:latin typeface="Candara Light" panose="020E0502030303020204" pitchFamily="34" charset="0"/>
              </a:rPr>
              <a:t> &amp; business trends</a:t>
            </a:r>
          </a:p>
          <a:p>
            <a:endParaRPr lang="en-GB" sz="1600" dirty="0">
              <a:latin typeface="Candara Light" panose="020E05020303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latin typeface="Candara Light" panose="020E0502030303020204" pitchFamily="34" charset="0"/>
              </a:rPr>
              <a:t>Strengthened </a:t>
            </a:r>
            <a:r>
              <a:rPr lang="en-GB" sz="1600" b="1" dirty="0">
                <a:latin typeface="Candara Light" panose="020E0502030303020204" pitchFamily="34" charset="0"/>
              </a:rPr>
              <a:t>analytical &amp; problem-solving skills</a:t>
            </a:r>
            <a:r>
              <a:rPr lang="en-GB" sz="1600" dirty="0">
                <a:latin typeface="Candara Light" panose="020E0502030303020204" pitchFamily="34" charset="0"/>
              </a:rPr>
              <a:t> through real-world case application</a:t>
            </a:r>
          </a:p>
        </p:txBody>
      </p:sp>
    </p:spTree>
    <p:extLst>
      <p:ext uri="{BB962C8B-B14F-4D97-AF65-F5344CB8AC3E}">
        <p14:creationId xmlns:p14="http://schemas.microsoft.com/office/powerpoint/2010/main" val="378383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25A70E-368F-4AF3-93ED-803F34551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5" y="2097765"/>
            <a:ext cx="3756986" cy="805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92E8E2-AA27-4C74-BEE3-E95814529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7" y="1996608"/>
            <a:ext cx="4984377" cy="3961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061F34-C06D-4B8B-A64F-AD1E7A476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25" y="3900442"/>
            <a:ext cx="1400595" cy="223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8F1B9E-2102-4AFC-9CA8-799032E78134}"/>
              </a:ext>
            </a:extLst>
          </p:cNvPr>
          <p:cNvSpPr txBox="1"/>
          <p:nvPr/>
        </p:nvSpPr>
        <p:spPr>
          <a:xfrm>
            <a:off x="6212540" y="1503547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849E3-89C1-41B6-A738-BD5D2FC701E2}"/>
              </a:ext>
            </a:extLst>
          </p:cNvPr>
          <p:cNvSpPr txBox="1"/>
          <p:nvPr/>
        </p:nvSpPr>
        <p:spPr>
          <a:xfrm>
            <a:off x="1013789" y="1465475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274EA-E811-4058-B85D-2D0BD3030BC0}"/>
              </a:ext>
            </a:extLst>
          </p:cNvPr>
          <p:cNvSpPr txBox="1"/>
          <p:nvPr/>
        </p:nvSpPr>
        <p:spPr>
          <a:xfrm>
            <a:off x="990989" y="3429000"/>
            <a:ext cx="181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Query output: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957CD2-04E9-4EDF-9E94-6389A8B2CC10}"/>
              </a:ext>
            </a:extLst>
          </p:cNvPr>
          <p:cNvSpPr/>
          <p:nvPr/>
        </p:nvSpPr>
        <p:spPr>
          <a:xfrm>
            <a:off x="200618" y="168091"/>
            <a:ext cx="11790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1 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the list of markets in which customer "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Atliq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Exclusive" operates it</a:t>
            </a:r>
            <a:b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in the APAC region.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7813A-BA89-495C-84D2-59EBEEA1E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23FB37-0850-48D2-B9C6-B597ABBD014B}"/>
              </a:ext>
            </a:extLst>
          </p:cNvPr>
          <p:cNvSpPr txBox="1"/>
          <p:nvPr/>
        </p:nvSpPr>
        <p:spPr>
          <a:xfrm flipH="1">
            <a:off x="277904" y="170329"/>
            <a:ext cx="11761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2 : 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What is the percentage of unique product increase in 2021 vs. 2020? The final output contains these  fields: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unique_products_2020 ,unique_products_2021,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percentage_change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F946F-BD3B-471A-8A2B-DC6D64E26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1" y="1850817"/>
            <a:ext cx="4686706" cy="4487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B6098-0FFE-456F-8CD8-881262A2E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20" y="1850817"/>
            <a:ext cx="3622033" cy="5696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DB9CE-666A-4902-B52C-9E888C18B0F0}"/>
              </a:ext>
            </a:extLst>
          </p:cNvPr>
          <p:cNvSpPr txBox="1"/>
          <p:nvPr/>
        </p:nvSpPr>
        <p:spPr>
          <a:xfrm>
            <a:off x="678337" y="1356905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B6549-7958-4629-83F0-AC0300A3372F}"/>
              </a:ext>
            </a:extLst>
          </p:cNvPr>
          <p:cNvSpPr txBox="1"/>
          <p:nvPr/>
        </p:nvSpPr>
        <p:spPr>
          <a:xfrm>
            <a:off x="6427695" y="1381759"/>
            <a:ext cx="1792941" cy="37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80808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Query output: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9C0F3-26C5-4AF5-AA3C-5603879CD020}"/>
              </a:ext>
            </a:extLst>
          </p:cNvPr>
          <p:cNvSpPr txBox="1"/>
          <p:nvPr/>
        </p:nvSpPr>
        <p:spPr>
          <a:xfrm>
            <a:off x="6260698" y="2715148"/>
            <a:ext cx="954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82E645C-FE8D-41E0-A64F-E280CD4F0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695" y="3205243"/>
            <a:ext cx="3810330" cy="2812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5CEC4-F9FB-4B30-AC45-5D481DC1F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2B5DFA-51EF-4166-B7E0-BCB1D87585E8}"/>
              </a:ext>
            </a:extLst>
          </p:cNvPr>
          <p:cNvSpPr txBox="1"/>
          <p:nvPr/>
        </p:nvSpPr>
        <p:spPr>
          <a:xfrm>
            <a:off x="367553" y="207015"/>
            <a:ext cx="1013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Request 3:</a:t>
            </a:r>
          </a:p>
          <a:p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Provide a report with all the unique product counts for  each segment and sort them in descending order of product counts. The final output contains 2 fields, segment </a:t>
            </a:r>
            <a:r>
              <a:rPr lang="en-GB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product_count</a:t>
            </a:r>
            <a:r>
              <a:rPr lang="en-GB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IN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2BF63-D4FA-4B8C-B6A0-CFAA99CD6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2" y="1964515"/>
            <a:ext cx="4229467" cy="109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20823-690E-4600-92A5-84BFDFC34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84" y="4272454"/>
            <a:ext cx="2478372" cy="1658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03E7FE-9D7C-4761-881C-5DC53BB8612E}"/>
              </a:ext>
            </a:extLst>
          </p:cNvPr>
          <p:cNvSpPr txBox="1"/>
          <p:nvPr/>
        </p:nvSpPr>
        <p:spPr>
          <a:xfrm>
            <a:off x="606619" y="1512285"/>
            <a:ext cx="143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SQL Query: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E2BD-A4E0-43B4-8337-1834C5E0BB00}"/>
              </a:ext>
            </a:extLst>
          </p:cNvPr>
          <p:cNvSpPr txBox="1"/>
          <p:nvPr/>
        </p:nvSpPr>
        <p:spPr>
          <a:xfrm>
            <a:off x="851647" y="3801037"/>
            <a:ext cx="1792941" cy="37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808080"/>
                </a:highlight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Query output: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7F5D7A-343C-4C8B-8B09-234F7FD4A43E}"/>
              </a:ext>
            </a:extLst>
          </p:cNvPr>
          <p:cNvSpPr txBox="1"/>
          <p:nvPr/>
        </p:nvSpPr>
        <p:spPr>
          <a:xfrm>
            <a:off x="5544726" y="2141407"/>
            <a:ext cx="296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808080"/>
                </a:highlight>
              </a:rPr>
              <a:t>Insight: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C4152F-5A8A-4009-A40F-181D59F36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75" y="2673179"/>
            <a:ext cx="3787468" cy="2255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AAB22B-CB76-4ADE-B305-9D2F3C127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757" y="87802"/>
            <a:ext cx="637044" cy="6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59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411</TotalTime>
  <Words>911</Words>
  <Application>Microsoft Office PowerPoint</Application>
  <PresentationFormat>Widescreen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Calisto MT</vt:lpstr>
      <vt:lpstr>Candara Light</vt:lpstr>
      <vt:lpstr>Segoe UI Black</vt:lpstr>
      <vt:lpstr>Trebuchet MS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1: Provide the list of markets in which customer "Atliq Exclusive" operates its business in the APAC region.</dc:title>
  <dc:creator>Ruchi Wange</dc:creator>
  <cp:lastModifiedBy>Ruchi Wange</cp:lastModifiedBy>
  <cp:revision>39</cp:revision>
  <dcterms:created xsi:type="dcterms:W3CDTF">2025-08-29T11:15:54Z</dcterms:created>
  <dcterms:modified xsi:type="dcterms:W3CDTF">2025-08-31T11:44:54Z</dcterms:modified>
</cp:coreProperties>
</file>